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0" r:id="rId2"/>
    <p:sldId id="304" r:id="rId3"/>
    <p:sldId id="319" r:id="rId4"/>
    <p:sldId id="321" r:id="rId5"/>
    <p:sldId id="308" r:id="rId6"/>
    <p:sldId id="307" r:id="rId7"/>
    <p:sldId id="320"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982"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12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AEEA4D-8349-47C5-9039-20868F6CA905}" type="datetimeFigureOut">
              <a:rPr lang="es-ES" smtClean="0"/>
              <a:pPr/>
              <a:t>14/11/2017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B8753-8CF8-4759-AA62-59EF819E95C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97B8753-8CF8-4759-AA62-59EF819E95C7}" type="slidenum">
              <a:rPr lang="es-ES" smtClean="0"/>
              <a:pPr/>
              <a:t>6</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97B8753-8CF8-4759-AA62-59EF819E95C7}" type="slidenum">
              <a:rPr lang="es-ES" smtClean="0"/>
              <a:pPr/>
              <a:t>7</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4" y="273049"/>
            <a:ext cx="3008313" cy="1162051"/>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9"/>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187D67D-06EC-4587-B24E-DBFF0AD34243}" type="datetimeFigureOut">
              <a:rPr lang="es-ES" smtClean="0"/>
              <a:pPr/>
              <a:t>14/11/2017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98C238C-5D8A-4BA8-8D5E-C50CF7C3A27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D67D-06EC-4587-B24E-DBFF0AD34243}" type="datetimeFigureOut">
              <a:rPr lang="es-ES" smtClean="0"/>
              <a:pPr/>
              <a:t>14/11/2017</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C238C-5D8A-4BA8-8D5E-C50CF7C3A27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jpg"/>
          <p:cNvPicPr>
            <a:picLocks noChangeAspect="1"/>
          </p:cNvPicPr>
          <p:nvPr/>
        </p:nvPicPr>
        <p:blipFill>
          <a:blip r:embed="rId2" cstate="print"/>
          <a:stretch>
            <a:fillRect/>
          </a:stretch>
        </p:blipFill>
        <p:spPr>
          <a:xfrm>
            <a:off x="1285852" y="2143117"/>
            <a:ext cx="6686550" cy="1362075"/>
          </a:xfrm>
          <a:prstGeom prst="rect">
            <a:avLst/>
          </a:prstGeom>
        </p:spPr>
      </p:pic>
      <p:sp>
        <p:nvSpPr>
          <p:cNvPr id="5" name="4 Rectángulo"/>
          <p:cNvSpPr/>
          <p:nvPr/>
        </p:nvSpPr>
        <p:spPr>
          <a:xfrm>
            <a:off x="0" y="4214817"/>
            <a:ext cx="9144000" cy="107157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CO"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Mesa Rutas Aéreas</a:t>
            </a:r>
          </a:p>
          <a:p>
            <a:pPr algn="ctr"/>
            <a:r>
              <a:rPr lang="es-CO" sz="2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Cluster </a:t>
            </a:r>
            <a:r>
              <a:rPr lang="es-CO"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Turismo </a:t>
            </a:r>
            <a:r>
              <a:rPr lang="es-CO" sz="2400" dirty="0">
                <a:ln w="18415" cmpd="sng">
                  <a:solidFill>
                    <a:srgbClr val="FFFFFF"/>
                  </a:solidFill>
                  <a:prstDash val="solid"/>
                </a:ln>
                <a:solidFill>
                  <a:srgbClr val="FFFFFF"/>
                </a:solidFill>
                <a:effectLst>
                  <a:outerShdw blurRad="63500" dir="3600000" algn="tl" rotWithShape="0">
                    <a:srgbClr val="000000">
                      <a:alpha val="70000"/>
                    </a:srgbClr>
                  </a:outerShdw>
                </a:effectLst>
              </a:rPr>
              <a:t>de Negocios, Ferias y Convenciones 2017</a:t>
            </a:r>
            <a:endPar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jpg"/>
          <p:cNvPicPr>
            <a:picLocks noChangeAspect="1"/>
          </p:cNvPicPr>
          <p:nvPr/>
        </p:nvPicPr>
        <p:blipFill>
          <a:blip r:embed="rId2" cstate="print"/>
          <a:stretch>
            <a:fillRect/>
          </a:stretch>
        </p:blipFill>
        <p:spPr>
          <a:xfrm>
            <a:off x="6429388" y="214291"/>
            <a:ext cx="2471708" cy="503496"/>
          </a:xfrm>
          <a:prstGeom prst="rect">
            <a:avLst/>
          </a:prstGeom>
        </p:spPr>
      </p:pic>
      <p:sp>
        <p:nvSpPr>
          <p:cNvPr id="4" name="3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 Box 2"/>
          <p:cNvSpPr txBox="1">
            <a:spLocks noChangeArrowheads="1"/>
          </p:cNvSpPr>
          <p:nvPr/>
        </p:nvSpPr>
        <p:spPr bwMode="auto">
          <a:xfrm>
            <a:off x="323528" y="116635"/>
            <a:ext cx="80772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3600" b="1" dirty="0" smtClean="0"/>
              <a:t>2.3 Mesa Rutas Aéreas</a:t>
            </a:r>
            <a:endParaRPr lang="es-ES" altLang="es-CO" sz="3600" b="1" dirty="0"/>
          </a:p>
        </p:txBody>
      </p:sp>
      <p:pic>
        <p:nvPicPr>
          <p:cNvPr id="6" name="5 Imagen" descr="resolución.JPG"/>
          <p:cNvPicPr>
            <a:picLocks noChangeAspect="1"/>
          </p:cNvPicPr>
          <p:nvPr/>
        </p:nvPicPr>
        <p:blipFill>
          <a:blip r:embed="rId3" cstate="print"/>
          <a:srcRect l="7509" t="2668" b="2667"/>
          <a:stretch>
            <a:fillRect/>
          </a:stretch>
        </p:blipFill>
        <p:spPr>
          <a:xfrm>
            <a:off x="3546529" y="1124745"/>
            <a:ext cx="4049811" cy="5504027"/>
          </a:xfrm>
          <a:prstGeom prst="rect">
            <a:avLst/>
          </a:prstGeom>
        </p:spPr>
      </p:pic>
      <p:sp>
        <p:nvSpPr>
          <p:cNvPr id="9" name="8 CuadroTexto"/>
          <p:cNvSpPr txBox="1"/>
          <p:nvPr/>
        </p:nvSpPr>
        <p:spPr>
          <a:xfrm>
            <a:off x="395540" y="1412776"/>
            <a:ext cx="2913105" cy="523220"/>
          </a:xfrm>
          <a:prstGeom prst="rect">
            <a:avLst/>
          </a:prstGeom>
          <a:noFill/>
        </p:spPr>
        <p:txBody>
          <a:bodyPr wrap="none" rtlCol="0">
            <a:spAutoFit/>
          </a:bodyPr>
          <a:lstStyle/>
          <a:p>
            <a:r>
              <a:rPr lang="es-CO" sz="2800" dirty="0" smtClean="0"/>
              <a:t>Resolución N°  012</a:t>
            </a:r>
            <a:endParaRPr lang="es-E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323528" y="116635"/>
            <a:ext cx="80772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3600" b="1" dirty="0" smtClean="0"/>
              <a:t>Mesa de Rutas Aéreas</a:t>
            </a:r>
            <a:endParaRPr lang="es-ES" altLang="es-CO" sz="3600" b="1" dirty="0"/>
          </a:p>
        </p:txBody>
      </p:sp>
      <p:pic>
        <p:nvPicPr>
          <p:cNvPr id="4" name="3 Imagen" descr="logo.jpg"/>
          <p:cNvPicPr>
            <a:picLocks noChangeAspect="1"/>
          </p:cNvPicPr>
          <p:nvPr/>
        </p:nvPicPr>
        <p:blipFill>
          <a:blip r:embed="rId2" cstate="print"/>
          <a:stretch>
            <a:fillRect/>
          </a:stretch>
        </p:blipFill>
        <p:spPr>
          <a:xfrm>
            <a:off x="6429388" y="214291"/>
            <a:ext cx="2471708" cy="503496"/>
          </a:xfrm>
          <a:prstGeom prst="rect">
            <a:avLst/>
          </a:prstGeom>
        </p:spPr>
      </p:pic>
      <p:sp>
        <p:nvSpPr>
          <p:cNvPr id="5" name="4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6 CuadroTexto"/>
          <p:cNvSpPr txBox="1"/>
          <p:nvPr/>
        </p:nvSpPr>
        <p:spPr>
          <a:xfrm>
            <a:off x="179512" y="980728"/>
            <a:ext cx="5782160" cy="523220"/>
          </a:xfrm>
          <a:prstGeom prst="rect">
            <a:avLst/>
          </a:prstGeom>
          <a:noFill/>
        </p:spPr>
        <p:txBody>
          <a:bodyPr wrap="none" rtlCol="0">
            <a:spAutoFit/>
          </a:bodyPr>
          <a:lstStyle/>
          <a:p>
            <a:r>
              <a:rPr lang="es-CO" sz="2800" b="1" dirty="0" smtClean="0"/>
              <a:t>Agenda primer Mesa de Rutas Aéreas</a:t>
            </a:r>
          </a:p>
        </p:txBody>
      </p:sp>
      <p:sp>
        <p:nvSpPr>
          <p:cNvPr id="10" name="9 Rectángulo"/>
          <p:cNvSpPr/>
          <p:nvPr/>
        </p:nvSpPr>
        <p:spPr>
          <a:xfrm>
            <a:off x="251520" y="1700808"/>
            <a:ext cx="8352928" cy="4093428"/>
          </a:xfrm>
          <a:prstGeom prst="rect">
            <a:avLst/>
          </a:prstGeom>
        </p:spPr>
        <p:txBody>
          <a:bodyPr wrap="square">
            <a:spAutoFit/>
          </a:bodyPr>
          <a:lstStyle/>
          <a:p>
            <a:r>
              <a:rPr lang="es-CO" sz="2000" dirty="0" smtClean="0"/>
              <a:t>22 de noviembre de 2016</a:t>
            </a:r>
          </a:p>
          <a:p>
            <a:r>
              <a:rPr lang="es-CO" sz="2000" dirty="0" smtClean="0"/>
              <a:t>4:00 p.m. – 6:00 p.m.</a:t>
            </a:r>
          </a:p>
          <a:p>
            <a:r>
              <a:rPr lang="es-CO" sz="2000" dirty="0" smtClean="0"/>
              <a:t>Plaza Mayor – Comisiones 1+2</a:t>
            </a:r>
          </a:p>
          <a:p>
            <a:endParaRPr lang="es-CO" sz="2000" dirty="0" smtClean="0"/>
          </a:p>
          <a:p>
            <a:r>
              <a:rPr lang="es-CO" sz="2000" b="1" dirty="0" smtClean="0"/>
              <a:t>Objetivo de la primer Mesa: </a:t>
            </a:r>
          </a:p>
          <a:p>
            <a:endParaRPr lang="es-ES" sz="2000" dirty="0" smtClean="0"/>
          </a:p>
          <a:p>
            <a:r>
              <a:rPr lang="es-ES" sz="2000" dirty="0" smtClean="0"/>
              <a:t> Presentar resolución 012 de 2017 que formaliza el Comité de Rutas Aéreas, discutir las variaciones en las cifras de conectividad aérea, presentar la matriz de seguimiento de las acciones del comité de rutas, conocer la información acerca de la reunión que tuvo la Gobernación de Antioquia y la Secretaría de Transportes de Rionegro, hablar sobre los avances que se han tenido entorno al HUB LATAM. 	</a:t>
            </a:r>
          </a:p>
          <a:p>
            <a:endParaRPr lang="es-E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323528" y="116635"/>
            <a:ext cx="80772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3600" b="1" dirty="0" smtClean="0"/>
              <a:t>Integrantes </a:t>
            </a:r>
            <a:endParaRPr lang="es-ES" altLang="es-CO" sz="3600" b="1" dirty="0"/>
          </a:p>
        </p:txBody>
      </p:sp>
      <p:pic>
        <p:nvPicPr>
          <p:cNvPr id="4" name="3 Imagen" descr="logo.jpg"/>
          <p:cNvPicPr>
            <a:picLocks noChangeAspect="1"/>
          </p:cNvPicPr>
          <p:nvPr/>
        </p:nvPicPr>
        <p:blipFill>
          <a:blip r:embed="rId2" cstate="print"/>
          <a:stretch>
            <a:fillRect/>
          </a:stretch>
        </p:blipFill>
        <p:spPr>
          <a:xfrm>
            <a:off x="6429388" y="214291"/>
            <a:ext cx="2471708" cy="503496"/>
          </a:xfrm>
          <a:prstGeom prst="rect">
            <a:avLst/>
          </a:prstGeom>
        </p:spPr>
      </p:pic>
      <p:sp>
        <p:nvSpPr>
          <p:cNvPr id="5" name="4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8" name="Picture 4" descr="C:\Users\acardonav\Desktop\2017\Mesas\Mesa de Competitividad\Alcaldía de Medellín.JPG"/>
          <p:cNvPicPr>
            <a:picLocks noChangeAspect="1" noChangeArrowheads="1"/>
          </p:cNvPicPr>
          <p:nvPr/>
        </p:nvPicPr>
        <p:blipFill>
          <a:blip r:embed="rId3" cstate="print"/>
          <a:srcRect/>
          <a:stretch>
            <a:fillRect/>
          </a:stretch>
        </p:blipFill>
        <p:spPr bwMode="auto">
          <a:xfrm>
            <a:off x="611560" y="1556792"/>
            <a:ext cx="1158576" cy="792088"/>
          </a:xfrm>
          <a:prstGeom prst="rect">
            <a:avLst/>
          </a:prstGeom>
          <a:noFill/>
        </p:spPr>
      </p:pic>
      <p:sp>
        <p:nvSpPr>
          <p:cNvPr id="16" name="15 Rectángulo"/>
          <p:cNvSpPr/>
          <p:nvPr/>
        </p:nvSpPr>
        <p:spPr>
          <a:xfrm>
            <a:off x="251520" y="1052738"/>
            <a:ext cx="1224136" cy="461665"/>
          </a:xfrm>
          <a:prstGeom prst="rect">
            <a:avLst/>
          </a:prstGeom>
        </p:spPr>
        <p:txBody>
          <a:bodyPr wrap="square">
            <a:spAutoFit/>
          </a:bodyPr>
          <a:lstStyle/>
          <a:p>
            <a:r>
              <a:rPr lang="es-ES" sz="2400" b="1" dirty="0" smtClean="0"/>
              <a:t>Preside</a:t>
            </a:r>
          </a:p>
        </p:txBody>
      </p:sp>
      <p:sp>
        <p:nvSpPr>
          <p:cNvPr id="13" name="12 Rectángulo"/>
          <p:cNvSpPr/>
          <p:nvPr/>
        </p:nvSpPr>
        <p:spPr>
          <a:xfrm>
            <a:off x="323528" y="2636914"/>
            <a:ext cx="1512168" cy="461665"/>
          </a:xfrm>
          <a:prstGeom prst="rect">
            <a:avLst/>
          </a:prstGeom>
        </p:spPr>
        <p:txBody>
          <a:bodyPr wrap="square">
            <a:spAutoFit/>
          </a:bodyPr>
          <a:lstStyle/>
          <a:p>
            <a:r>
              <a:rPr lang="es-ES" sz="2400" b="1" dirty="0" smtClean="0"/>
              <a:t>Integran</a:t>
            </a:r>
          </a:p>
        </p:txBody>
      </p:sp>
      <p:pic>
        <p:nvPicPr>
          <p:cNvPr id="8" name="Picture 2" descr="Resultado de imagen para aci medellin logo png"/>
          <p:cNvPicPr>
            <a:picLocks noChangeAspect="1" noChangeArrowheads="1"/>
          </p:cNvPicPr>
          <p:nvPr/>
        </p:nvPicPr>
        <p:blipFill>
          <a:blip r:embed="rId4" cstate="print"/>
          <a:srcRect/>
          <a:stretch>
            <a:fillRect/>
          </a:stretch>
        </p:blipFill>
        <p:spPr bwMode="auto">
          <a:xfrm>
            <a:off x="251524" y="4437112"/>
            <a:ext cx="1520615" cy="1080120"/>
          </a:xfrm>
          <a:prstGeom prst="rect">
            <a:avLst/>
          </a:prstGeom>
          <a:noFill/>
        </p:spPr>
      </p:pic>
      <p:pic>
        <p:nvPicPr>
          <p:cNvPr id="9" name="Picture 8" descr="Resultado de imagen para bureau medellin logo png"/>
          <p:cNvPicPr>
            <a:picLocks noChangeAspect="1" noChangeArrowheads="1"/>
          </p:cNvPicPr>
          <p:nvPr/>
        </p:nvPicPr>
        <p:blipFill>
          <a:blip r:embed="rId5" cstate="print"/>
          <a:srcRect/>
          <a:stretch>
            <a:fillRect/>
          </a:stretch>
        </p:blipFill>
        <p:spPr bwMode="auto">
          <a:xfrm>
            <a:off x="251520" y="3356992"/>
            <a:ext cx="1872208" cy="748885"/>
          </a:xfrm>
          <a:prstGeom prst="rect">
            <a:avLst/>
          </a:prstGeom>
          <a:noFill/>
        </p:spPr>
      </p:pic>
      <p:pic>
        <p:nvPicPr>
          <p:cNvPr id="10" name="Picture 12" descr="Resultado de imagen para cluster turismo camara de comercio medellin logo png"/>
          <p:cNvPicPr>
            <a:picLocks noChangeAspect="1" noChangeArrowheads="1"/>
          </p:cNvPicPr>
          <p:nvPr/>
        </p:nvPicPr>
        <p:blipFill>
          <a:blip r:embed="rId6" cstate="print"/>
          <a:srcRect l="2703" t="7048" r="2703" b="10970"/>
          <a:stretch>
            <a:fillRect/>
          </a:stretch>
        </p:blipFill>
        <p:spPr bwMode="auto">
          <a:xfrm>
            <a:off x="6300192" y="4581128"/>
            <a:ext cx="2520280" cy="1008112"/>
          </a:xfrm>
          <a:prstGeom prst="rect">
            <a:avLst/>
          </a:prstGeom>
          <a:noFill/>
        </p:spPr>
      </p:pic>
      <p:pic>
        <p:nvPicPr>
          <p:cNvPr id="8194" name="Picture 2" descr="Resultado de imagen para airplan logo png"/>
          <p:cNvPicPr>
            <a:picLocks noChangeAspect="1" noChangeArrowheads="1"/>
          </p:cNvPicPr>
          <p:nvPr/>
        </p:nvPicPr>
        <p:blipFill>
          <a:blip r:embed="rId7" cstate="print"/>
          <a:srcRect/>
          <a:stretch>
            <a:fillRect/>
          </a:stretch>
        </p:blipFill>
        <p:spPr bwMode="auto">
          <a:xfrm>
            <a:off x="2051721" y="3284985"/>
            <a:ext cx="2961611" cy="828203"/>
          </a:xfrm>
          <a:prstGeom prst="rect">
            <a:avLst/>
          </a:prstGeom>
          <a:noFill/>
        </p:spPr>
      </p:pic>
      <p:pic>
        <p:nvPicPr>
          <p:cNvPr id="8196" name="Picture 4" descr="Resultado de imagen para gobernación antioquia logo png"/>
          <p:cNvPicPr>
            <a:picLocks noChangeAspect="1" noChangeArrowheads="1"/>
          </p:cNvPicPr>
          <p:nvPr/>
        </p:nvPicPr>
        <p:blipFill>
          <a:blip r:embed="rId8" cstate="print"/>
          <a:srcRect l="21600" t="3780" r="21161"/>
          <a:stretch>
            <a:fillRect/>
          </a:stretch>
        </p:blipFill>
        <p:spPr bwMode="auto">
          <a:xfrm>
            <a:off x="5076060" y="2996952"/>
            <a:ext cx="2398815" cy="1152128"/>
          </a:xfrm>
          <a:prstGeom prst="rect">
            <a:avLst/>
          </a:prstGeom>
          <a:noFill/>
        </p:spPr>
      </p:pic>
      <p:pic>
        <p:nvPicPr>
          <p:cNvPr id="8198" name="Picture 6" descr="Resultado de imagen para anato logo png"/>
          <p:cNvPicPr>
            <a:picLocks noChangeAspect="1" noChangeArrowheads="1"/>
          </p:cNvPicPr>
          <p:nvPr/>
        </p:nvPicPr>
        <p:blipFill>
          <a:blip r:embed="rId9" cstate="print"/>
          <a:srcRect/>
          <a:stretch>
            <a:fillRect/>
          </a:stretch>
        </p:blipFill>
        <p:spPr bwMode="auto">
          <a:xfrm>
            <a:off x="7532880" y="3068962"/>
            <a:ext cx="1611120" cy="948881"/>
          </a:xfrm>
          <a:prstGeom prst="rect">
            <a:avLst/>
          </a:prstGeom>
          <a:noFill/>
        </p:spPr>
      </p:pic>
      <p:pic>
        <p:nvPicPr>
          <p:cNvPr id="8200" name="Picture 8" descr="Resultado de imagen para area metropolitana logo png"/>
          <p:cNvPicPr>
            <a:picLocks noChangeAspect="1" noChangeArrowheads="1"/>
          </p:cNvPicPr>
          <p:nvPr/>
        </p:nvPicPr>
        <p:blipFill>
          <a:blip r:embed="rId10" cstate="print"/>
          <a:srcRect/>
          <a:stretch>
            <a:fillRect/>
          </a:stretch>
        </p:blipFill>
        <p:spPr bwMode="auto">
          <a:xfrm>
            <a:off x="1907704" y="4365104"/>
            <a:ext cx="1375420" cy="1375421"/>
          </a:xfrm>
          <a:prstGeom prst="rect">
            <a:avLst/>
          </a:prstGeom>
          <a:noFill/>
        </p:spPr>
      </p:pic>
      <p:pic>
        <p:nvPicPr>
          <p:cNvPr id="8202" name="Picture 10" descr="Resultado de imagen para cotelco logo png"/>
          <p:cNvPicPr>
            <a:picLocks noChangeAspect="1" noChangeArrowheads="1"/>
          </p:cNvPicPr>
          <p:nvPr/>
        </p:nvPicPr>
        <p:blipFill>
          <a:blip r:embed="rId11" cstate="print"/>
          <a:srcRect/>
          <a:stretch>
            <a:fillRect/>
          </a:stretch>
        </p:blipFill>
        <p:spPr bwMode="auto">
          <a:xfrm>
            <a:off x="3419872" y="4437115"/>
            <a:ext cx="2520280" cy="119473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logo.jpg"/>
          <p:cNvPicPr>
            <a:picLocks noChangeAspect="1"/>
          </p:cNvPicPr>
          <p:nvPr/>
        </p:nvPicPr>
        <p:blipFill>
          <a:blip r:embed="rId2" cstate="print"/>
          <a:stretch>
            <a:fillRect/>
          </a:stretch>
        </p:blipFill>
        <p:spPr>
          <a:xfrm>
            <a:off x="6429388" y="214291"/>
            <a:ext cx="2471708" cy="503496"/>
          </a:xfrm>
          <a:prstGeom prst="rect">
            <a:avLst/>
          </a:prstGeom>
        </p:spPr>
      </p:pic>
      <p:sp>
        <p:nvSpPr>
          <p:cNvPr id="4" name="3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ext Box 2"/>
          <p:cNvSpPr txBox="1">
            <a:spLocks noChangeArrowheads="1"/>
          </p:cNvSpPr>
          <p:nvPr/>
        </p:nvSpPr>
        <p:spPr bwMode="auto">
          <a:xfrm>
            <a:off x="323528" y="116635"/>
            <a:ext cx="80772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3600" b="1" dirty="0" smtClean="0"/>
              <a:t>Integrantes </a:t>
            </a:r>
            <a:endParaRPr lang="es-ES" altLang="es-CO" sz="3600" b="1" dirty="0"/>
          </a:p>
        </p:txBody>
      </p:sp>
      <p:pic>
        <p:nvPicPr>
          <p:cNvPr id="6" name="5 Imagen" descr="Integrantes.JPG"/>
          <p:cNvPicPr>
            <a:picLocks noChangeAspect="1"/>
          </p:cNvPicPr>
          <p:nvPr/>
        </p:nvPicPr>
        <p:blipFill>
          <a:blip r:embed="rId3" cstate="print"/>
          <a:srcRect t="5639" r="45464"/>
          <a:stretch>
            <a:fillRect/>
          </a:stretch>
        </p:blipFill>
        <p:spPr>
          <a:xfrm>
            <a:off x="1691680" y="1556792"/>
            <a:ext cx="5544616" cy="4817461"/>
          </a:xfrm>
          <a:prstGeom prst="rect">
            <a:avLst/>
          </a:prstGeom>
        </p:spPr>
      </p:pic>
      <p:sp>
        <p:nvSpPr>
          <p:cNvPr id="7" name="6 CuadroTexto"/>
          <p:cNvSpPr txBox="1"/>
          <p:nvPr/>
        </p:nvSpPr>
        <p:spPr>
          <a:xfrm>
            <a:off x="395540" y="1052736"/>
            <a:ext cx="2956771" cy="523220"/>
          </a:xfrm>
          <a:prstGeom prst="rect">
            <a:avLst/>
          </a:prstGeom>
          <a:noFill/>
        </p:spPr>
        <p:txBody>
          <a:bodyPr wrap="none" rtlCol="0">
            <a:spAutoFit/>
          </a:bodyPr>
          <a:lstStyle/>
          <a:p>
            <a:r>
              <a:rPr lang="es-CO" sz="2800" dirty="0" smtClean="0"/>
              <a:t>Mesa Rutas Aéreas</a:t>
            </a:r>
            <a:endParaRPr lang="es-E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jpg"/>
          <p:cNvPicPr>
            <a:picLocks noChangeAspect="1"/>
          </p:cNvPicPr>
          <p:nvPr/>
        </p:nvPicPr>
        <p:blipFill>
          <a:blip r:embed="rId3" cstate="print"/>
          <a:stretch>
            <a:fillRect/>
          </a:stretch>
        </p:blipFill>
        <p:spPr>
          <a:xfrm>
            <a:off x="6429388" y="214291"/>
            <a:ext cx="2471708" cy="503496"/>
          </a:xfrm>
          <a:prstGeom prst="rect">
            <a:avLst/>
          </a:prstGeom>
        </p:spPr>
      </p:pic>
      <p:sp>
        <p:nvSpPr>
          <p:cNvPr id="5" name="4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 Box 2"/>
          <p:cNvSpPr txBox="1">
            <a:spLocks noChangeArrowheads="1"/>
          </p:cNvSpPr>
          <p:nvPr/>
        </p:nvSpPr>
        <p:spPr bwMode="auto">
          <a:xfrm>
            <a:off x="323528" y="116635"/>
            <a:ext cx="80772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3600" b="1" dirty="0" smtClean="0"/>
              <a:t>Matriz Mesa Rutas Aéreas</a:t>
            </a:r>
            <a:endParaRPr lang="es-ES" altLang="es-CO" sz="3600" b="1" dirty="0"/>
          </a:p>
        </p:txBody>
      </p:sp>
      <p:sp>
        <p:nvSpPr>
          <p:cNvPr id="8" name="7 Rectángulo"/>
          <p:cNvSpPr/>
          <p:nvPr/>
        </p:nvSpPr>
        <p:spPr>
          <a:xfrm>
            <a:off x="395536" y="1585826"/>
            <a:ext cx="8424936" cy="2031325"/>
          </a:xfrm>
          <a:prstGeom prst="rect">
            <a:avLst/>
          </a:prstGeom>
        </p:spPr>
        <p:txBody>
          <a:bodyPr wrap="square">
            <a:spAutoFit/>
          </a:bodyPr>
          <a:lstStyle/>
          <a:p>
            <a:r>
              <a:rPr lang="es-CO" b="1" dirty="0" smtClean="0"/>
              <a:t>1. </a:t>
            </a:r>
            <a:r>
              <a:rPr lang="es-ES" b="1" dirty="0" smtClean="0"/>
              <a:t>Comportamiento de la conectividad aérea </a:t>
            </a:r>
            <a:endParaRPr lang="es-ES" dirty="0" smtClean="0"/>
          </a:p>
          <a:p>
            <a:r>
              <a:rPr lang="es-ES" dirty="0" smtClean="0"/>
              <a:t> Evaluación del comportamiento de la actividad aérea nacional e internacional y su impacto en el desarrollo económico de Medellín y Antioquia	</a:t>
            </a:r>
          </a:p>
          <a:p>
            <a:r>
              <a:rPr lang="es-ES" dirty="0" smtClean="0"/>
              <a:t>1.1. Recolectar y analizar indicadores de conectividad aérea: rutas nacionales e internacionales, frecuencias nacionales e internacionales, oferta de sillas, pasajeros movilizados, presencia de aerolíneas, comparativo entre ciudades 	</a:t>
            </a:r>
          </a:p>
          <a:p>
            <a:r>
              <a:rPr lang="es-ES" dirty="0" smtClean="0"/>
              <a:t>1.2. Identificar y analizar tendencias (noticias) de la actividad aérea a nivel internacional 	</a:t>
            </a:r>
          </a:p>
        </p:txBody>
      </p:sp>
      <p:sp>
        <p:nvSpPr>
          <p:cNvPr id="9" name="8 Rectángulo"/>
          <p:cNvSpPr/>
          <p:nvPr/>
        </p:nvSpPr>
        <p:spPr>
          <a:xfrm>
            <a:off x="395536" y="3746065"/>
            <a:ext cx="8424936" cy="3139321"/>
          </a:xfrm>
          <a:prstGeom prst="rect">
            <a:avLst/>
          </a:prstGeom>
        </p:spPr>
        <p:txBody>
          <a:bodyPr wrap="square">
            <a:spAutoFit/>
          </a:bodyPr>
          <a:lstStyle/>
          <a:p>
            <a:r>
              <a:rPr lang="es-CO" b="1" dirty="0" smtClean="0"/>
              <a:t>2.</a:t>
            </a:r>
            <a:r>
              <a:rPr lang="es-ES" dirty="0" smtClean="0"/>
              <a:t> </a:t>
            </a:r>
            <a:r>
              <a:rPr lang="es-ES" b="1" dirty="0" smtClean="0"/>
              <a:t>Estrategias de incentivo y atracción</a:t>
            </a:r>
            <a:r>
              <a:rPr lang="es-ES" dirty="0" smtClean="0"/>
              <a:t>	</a:t>
            </a:r>
          </a:p>
          <a:p>
            <a:r>
              <a:rPr lang="es-ES" dirty="0" smtClean="0"/>
              <a:t>Generación de estrategias de atracción para captar nuevas rutas y aerolíneas</a:t>
            </a:r>
          </a:p>
          <a:p>
            <a:r>
              <a:rPr lang="es-ES" dirty="0" smtClean="0"/>
              <a:t>2.1. Identificar las nuevas rutas y aerolíneas que tienen interés en comenzar operaciones desde y hacia Medellín 	</a:t>
            </a:r>
          </a:p>
          <a:p>
            <a:r>
              <a:rPr lang="es-ES" dirty="0" smtClean="0"/>
              <a:t>2.2. Estructurar estrategia de atracción de acuerdo a las necesidades de la </a:t>
            </a:r>
            <a:r>
              <a:rPr lang="es-ES" dirty="0" err="1" smtClean="0"/>
              <a:t>aerolinea</a:t>
            </a:r>
            <a:endParaRPr lang="es-ES" dirty="0" smtClean="0"/>
          </a:p>
          <a:p>
            <a:endParaRPr lang="es-ES" dirty="0" smtClean="0"/>
          </a:p>
          <a:p>
            <a:r>
              <a:rPr lang="es-ES" dirty="0" smtClean="0"/>
              <a:t>Estructuración estrategias de incentivo para retener y </a:t>
            </a:r>
            <a:r>
              <a:rPr lang="es-ES" dirty="0" err="1" smtClean="0"/>
              <a:t>fidelizar</a:t>
            </a:r>
            <a:r>
              <a:rPr lang="es-ES" dirty="0" smtClean="0"/>
              <a:t> las rutas y aerolíneas existentes	</a:t>
            </a:r>
          </a:p>
          <a:p>
            <a:r>
              <a:rPr lang="es-ES" dirty="0" smtClean="0"/>
              <a:t>2.3. Identificar necesidades y requerimientos de las aerolíneas 	</a:t>
            </a:r>
          </a:p>
          <a:p>
            <a:r>
              <a:rPr lang="es-ES" dirty="0" smtClean="0"/>
              <a:t>2.4Definir estrategia de incentivo, </a:t>
            </a:r>
            <a:r>
              <a:rPr lang="es-ES" dirty="0" err="1" smtClean="0"/>
              <a:t>fidelización</a:t>
            </a:r>
            <a:r>
              <a:rPr lang="es-ES" dirty="0" smtClean="0"/>
              <a:t> y apoyo a las aerolíneas que lo requieran 	</a:t>
            </a:r>
          </a:p>
          <a:p>
            <a:r>
              <a:rPr lang="es-ES" dirty="0" smtClean="0"/>
              <a:t>	</a:t>
            </a:r>
          </a:p>
        </p:txBody>
      </p:sp>
      <p:sp>
        <p:nvSpPr>
          <p:cNvPr id="10" name="9 CuadroTexto"/>
          <p:cNvSpPr txBox="1"/>
          <p:nvPr/>
        </p:nvSpPr>
        <p:spPr>
          <a:xfrm>
            <a:off x="179512" y="980728"/>
            <a:ext cx="5782160" cy="523220"/>
          </a:xfrm>
          <a:prstGeom prst="rect">
            <a:avLst/>
          </a:prstGeom>
          <a:noFill/>
        </p:spPr>
        <p:txBody>
          <a:bodyPr wrap="none" rtlCol="0">
            <a:spAutoFit/>
          </a:bodyPr>
          <a:lstStyle/>
          <a:p>
            <a:r>
              <a:rPr lang="es-CO" sz="2800" b="1" dirty="0" smtClean="0"/>
              <a:t>Agenda primer Mesa de Rutas Aéreas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jpg"/>
          <p:cNvPicPr>
            <a:picLocks noChangeAspect="1"/>
          </p:cNvPicPr>
          <p:nvPr/>
        </p:nvPicPr>
        <p:blipFill>
          <a:blip r:embed="rId3" cstate="print"/>
          <a:stretch>
            <a:fillRect/>
          </a:stretch>
        </p:blipFill>
        <p:spPr>
          <a:xfrm>
            <a:off x="6429388" y="214291"/>
            <a:ext cx="2471708" cy="503496"/>
          </a:xfrm>
          <a:prstGeom prst="rect">
            <a:avLst/>
          </a:prstGeom>
        </p:spPr>
      </p:pic>
      <p:sp>
        <p:nvSpPr>
          <p:cNvPr id="5" name="4 Rectángulo"/>
          <p:cNvSpPr/>
          <p:nvPr/>
        </p:nvSpPr>
        <p:spPr>
          <a:xfrm>
            <a:off x="0" y="785795"/>
            <a:ext cx="6357950" cy="71439"/>
          </a:xfrm>
          <a:prstGeom prst="rect">
            <a:avLst/>
          </a:prstGeom>
          <a:gradFill>
            <a:gsLst>
              <a:gs pos="0">
                <a:schemeClr val="bg1"/>
              </a:gs>
              <a:gs pos="25000">
                <a:srgbClr val="21D6E0"/>
              </a:gs>
              <a:gs pos="75000">
                <a:srgbClr val="0087E6"/>
              </a:gs>
              <a:gs pos="100000">
                <a:srgbClr val="005CBF"/>
              </a:gs>
            </a:gsLst>
            <a:lin ang="16200000" scaled="0"/>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s-E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 Box 2"/>
          <p:cNvSpPr txBox="1">
            <a:spLocks noChangeArrowheads="1"/>
          </p:cNvSpPr>
          <p:nvPr/>
        </p:nvSpPr>
        <p:spPr bwMode="auto">
          <a:xfrm>
            <a:off x="323528" y="116635"/>
            <a:ext cx="80772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s-CO" altLang="es-CO" sz="3600" b="1" dirty="0" smtClean="0"/>
              <a:t>Matriz Mesa Rutas Aéreas</a:t>
            </a:r>
            <a:endParaRPr lang="es-ES" altLang="es-CO" sz="3600" b="1" dirty="0"/>
          </a:p>
        </p:txBody>
      </p:sp>
      <p:sp>
        <p:nvSpPr>
          <p:cNvPr id="8" name="7 Rectángulo"/>
          <p:cNvSpPr/>
          <p:nvPr/>
        </p:nvSpPr>
        <p:spPr>
          <a:xfrm>
            <a:off x="395536" y="1196755"/>
            <a:ext cx="8424936" cy="646331"/>
          </a:xfrm>
          <a:prstGeom prst="rect">
            <a:avLst/>
          </a:prstGeom>
        </p:spPr>
        <p:txBody>
          <a:bodyPr wrap="square">
            <a:spAutoFit/>
          </a:bodyPr>
          <a:lstStyle/>
          <a:p>
            <a:r>
              <a:rPr lang="es-ES" b="1" dirty="0" smtClean="0"/>
              <a:t>	</a:t>
            </a:r>
          </a:p>
          <a:p>
            <a:r>
              <a:rPr lang="es-ES" dirty="0" smtClean="0"/>
              <a:t>	</a:t>
            </a:r>
          </a:p>
        </p:txBody>
      </p:sp>
      <p:sp>
        <p:nvSpPr>
          <p:cNvPr id="9" name="8 Rectángulo"/>
          <p:cNvSpPr/>
          <p:nvPr/>
        </p:nvSpPr>
        <p:spPr>
          <a:xfrm>
            <a:off x="395536" y="2089879"/>
            <a:ext cx="8424936" cy="1754326"/>
          </a:xfrm>
          <a:prstGeom prst="rect">
            <a:avLst/>
          </a:prstGeom>
        </p:spPr>
        <p:txBody>
          <a:bodyPr wrap="square">
            <a:spAutoFit/>
          </a:bodyPr>
          <a:lstStyle/>
          <a:p>
            <a:r>
              <a:rPr lang="es-ES" b="1" dirty="0" smtClean="0"/>
              <a:t>3. Proyecto aeronáuticos</a:t>
            </a:r>
          </a:p>
          <a:p>
            <a:r>
              <a:rPr lang="es-ES" dirty="0" smtClean="0"/>
              <a:t> Análisis de los proyectos aeronáuticos que se desarrollan en la región	</a:t>
            </a:r>
          </a:p>
          <a:p>
            <a:r>
              <a:rPr lang="es-ES" dirty="0" smtClean="0"/>
              <a:t>3.1. Identificar y analizar proyectos aeronáuticos que se desarrollarán en la región</a:t>
            </a:r>
          </a:p>
          <a:p>
            <a:r>
              <a:rPr lang="es-ES" dirty="0" smtClean="0"/>
              <a:t>3.2 Generar acciones frente a las necesidades propias de cada proyecto </a:t>
            </a:r>
            <a:r>
              <a:rPr lang="es-ES" b="1" dirty="0" smtClean="0"/>
              <a:t>	</a:t>
            </a:r>
          </a:p>
          <a:p>
            <a:r>
              <a:rPr lang="es-ES" dirty="0" smtClean="0"/>
              <a:t>	</a:t>
            </a:r>
          </a:p>
          <a:p>
            <a:r>
              <a:rPr lang="es-ES" dirty="0" smtClean="0"/>
              <a:t>	</a:t>
            </a:r>
          </a:p>
        </p:txBody>
      </p:sp>
      <p:sp>
        <p:nvSpPr>
          <p:cNvPr id="7" name="6 Rectángulo"/>
          <p:cNvSpPr/>
          <p:nvPr/>
        </p:nvSpPr>
        <p:spPr>
          <a:xfrm>
            <a:off x="323528" y="3386026"/>
            <a:ext cx="8424936" cy="3139321"/>
          </a:xfrm>
          <a:prstGeom prst="rect">
            <a:avLst/>
          </a:prstGeom>
        </p:spPr>
        <p:txBody>
          <a:bodyPr wrap="square">
            <a:spAutoFit/>
          </a:bodyPr>
          <a:lstStyle/>
          <a:p>
            <a:r>
              <a:rPr lang="es-ES" b="1" dirty="0" smtClean="0"/>
              <a:t> 4. Eventos Industria Aérea	</a:t>
            </a:r>
          </a:p>
          <a:p>
            <a:r>
              <a:rPr lang="es-ES" dirty="0" smtClean="0"/>
              <a:t> Participación de la ciudad en los diferentes eventos de la industria aérea	</a:t>
            </a:r>
          </a:p>
          <a:p>
            <a:r>
              <a:rPr lang="es-ES" dirty="0" smtClean="0"/>
              <a:t> 4.1. Definir estrategia de participación de Medellín en los eventos de la industria aérea (información de ciudad, material promocional)</a:t>
            </a:r>
          </a:p>
          <a:p>
            <a:endParaRPr lang="es-ES" dirty="0" smtClean="0"/>
          </a:p>
          <a:p>
            <a:r>
              <a:rPr lang="es-ES" b="1" dirty="0" smtClean="0"/>
              <a:t>5. Control y seguimiento </a:t>
            </a:r>
            <a:r>
              <a:rPr lang="es-ES" dirty="0" smtClean="0"/>
              <a:t>	</a:t>
            </a:r>
          </a:p>
          <a:p>
            <a:r>
              <a:rPr lang="es-ES" dirty="0" smtClean="0"/>
              <a:t>Seguimiento y evaluación	</a:t>
            </a:r>
          </a:p>
          <a:p>
            <a:r>
              <a:rPr lang="es-ES" dirty="0" smtClean="0"/>
              <a:t>5.1. Realización del comité y retroalimentación de las responsabilidades según acta de reuniones	</a:t>
            </a:r>
          </a:p>
          <a:p>
            <a:r>
              <a:rPr lang="es-ES" dirty="0" smtClean="0"/>
              <a:t>	</a:t>
            </a:r>
          </a:p>
          <a:p>
            <a:r>
              <a:rPr lang="es-ES" dirty="0" smtClean="0"/>
              <a:t>	</a:t>
            </a:r>
          </a:p>
        </p:txBody>
      </p:sp>
      <p:sp>
        <p:nvSpPr>
          <p:cNvPr id="10" name="9 CuadroTexto"/>
          <p:cNvSpPr txBox="1"/>
          <p:nvPr/>
        </p:nvSpPr>
        <p:spPr>
          <a:xfrm>
            <a:off x="179512" y="980728"/>
            <a:ext cx="5782160" cy="523220"/>
          </a:xfrm>
          <a:prstGeom prst="rect">
            <a:avLst/>
          </a:prstGeom>
          <a:noFill/>
        </p:spPr>
        <p:txBody>
          <a:bodyPr wrap="none" rtlCol="0">
            <a:spAutoFit/>
          </a:bodyPr>
          <a:lstStyle/>
          <a:p>
            <a:r>
              <a:rPr lang="es-CO" sz="2800" b="1" dirty="0" smtClean="0"/>
              <a:t>Agenda primer Mesa de Rutas Aéreas</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5780</TotalTime>
  <Words>211</Words>
  <Application>Microsoft Office PowerPoint</Application>
  <PresentationFormat>Presentación en pantalla (4:3)</PresentationFormat>
  <Paragraphs>54</Paragraphs>
  <Slides>7</Slides>
  <Notes>2</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Company>Cámara de Comercio de Medellín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jgrajaless</dc:creator>
  <cp:lastModifiedBy>mbritob</cp:lastModifiedBy>
  <cp:revision>170</cp:revision>
  <dcterms:created xsi:type="dcterms:W3CDTF">2016-02-15T20:52:36Z</dcterms:created>
  <dcterms:modified xsi:type="dcterms:W3CDTF">2017-11-14T21:05:23Z</dcterms:modified>
</cp:coreProperties>
</file>